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8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58" r:id="rId15"/>
    <p:sldId id="266" r:id="rId16"/>
    <p:sldId id="267" r:id="rId17"/>
    <p:sldId id="269" r:id="rId18"/>
  </p:sldIdLst>
  <p:sldSz cx="12188825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456" y="10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814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 Ożarowski" userId="f4aa7e0f-db2f-4fd3-b627-2662dcf9f970" providerId="ADAL" clId="{91FAE462-DCE8-4F53-A70A-5C1A4E4BB5F9}"/>
    <pc:docChg chg="custSel addSld modSld">
      <pc:chgData name="Adam Ożarowski" userId="f4aa7e0f-db2f-4fd3-b627-2662dcf9f970" providerId="ADAL" clId="{91FAE462-DCE8-4F53-A70A-5C1A4E4BB5F9}" dt="2021-09-01T20:35:42.868" v="75"/>
      <pc:docMkLst>
        <pc:docMk/>
      </pc:docMkLst>
      <pc:sldChg chg="modAnim">
        <pc:chgData name="Adam Ożarowski" userId="f4aa7e0f-db2f-4fd3-b627-2662dcf9f970" providerId="ADAL" clId="{91FAE462-DCE8-4F53-A70A-5C1A4E4BB5F9}" dt="2021-09-01T20:35:08.219" v="65"/>
        <pc:sldMkLst>
          <pc:docMk/>
          <pc:sldMk cId="2077401778" sldId="257"/>
        </pc:sldMkLst>
      </pc:sldChg>
      <pc:sldChg chg="modAnim">
        <pc:chgData name="Adam Ożarowski" userId="f4aa7e0f-db2f-4fd3-b627-2662dcf9f970" providerId="ADAL" clId="{91FAE462-DCE8-4F53-A70A-5C1A4E4BB5F9}" dt="2021-09-01T20:35:36.855" v="73"/>
        <pc:sldMkLst>
          <pc:docMk/>
          <pc:sldMk cId="1954561186" sldId="258"/>
        </pc:sldMkLst>
      </pc:sldChg>
      <pc:sldChg chg="modAnim">
        <pc:chgData name="Adam Ożarowski" userId="f4aa7e0f-db2f-4fd3-b627-2662dcf9f970" providerId="ADAL" clId="{91FAE462-DCE8-4F53-A70A-5C1A4E4BB5F9}" dt="2021-09-01T20:35:13.548" v="66"/>
        <pc:sldMkLst>
          <pc:docMk/>
          <pc:sldMk cId="995009028" sldId="259"/>
        </pc:sldMkLst>
      </pc:sldChg>
      <pc:sldChg chg="modAnim">
        <pc:chgData name="Adam Ożarowski" userId="f4aa7e0f-db2f-4fd3-b627-2662dcf9f970" providerId="ADAL" clId="{91FAE462-DCE8-4F53-A70A-5C1A4E4BB5F9}" dt="2021-09-01T20:35:16.138" v="67"/>
        <pc:sldMkLst>
          <pc:docMk/>
          <pc:sldMk cId="4111228682" sldId="260"/>
        </pc:sldMkLst>
      </pc:sldChg>
      <pc:sldChg chg="modAnim">
        <pc:chgData name="Adam Ożarowski" userId="f4aa7e0f-db2f-4fd3-b627-2662dcf9f970" providerId="ADAL" clId="{91FAE462-DCE8-4F53-A70A-5C1A4E4BB5F9}" dt="2021-09-01T20:35:20.332" v="68"/>
        <pc:sldMkLst>
          <pc:docMk/>
          <pc:sldMk cId="1169657309" sldId="261"/>
        </pc:sldMkLst>
      </pc:sldChg>
      <pc:sldChg chg="modAnim">
        <pc:chgData name="Adam Ożarowski" userId="f4aa7e0f-db2f-4fd3-b627-2662dcf9f970" providerId="ADAL" clId="{91FAE462-DCE8-4F53-A70A-5C1A4E4BB5F9}" dt="2021-09-01T20:35:23.940" v="69"/>
        <pc:sldMkLst>
          <pc:docMk/>
          <pc:sldMk cId="1536433719" sldId="262"/>
        </pc:sldMkLst>
      </pc:sldChg>
      <pc:sldChg chg="modAnim">
        <pc:chgData name="Adam Ożarowski" userId="f4aa7e0f-db2f-4fd3-b627-2662dcf9f970" providerId="ADAL" clId="{91FAE462-DCE8-4F53-A70A-5C1A4E4BB5F9}" dt="2021-09-01T20:35:27.180" v="70"/>
        <pc:sldMkLst>
          <pc:docMk/>
          <pc:sldMk cId="1111015013" sldId="263"/>
        </pc:sldMkLst>
      </pc:sldChg>
      <pc:sldChg chg="modAnim">
        <pc:chgData name="Adam Ożarowski" userId="f4aa7e0f-db2f-4fd3-b627-2662dcf9f970" providerId="ADAL" clId="{91FAE462-DCE8-4F53-A70A-5C1A4E4BB5F9}" dt="2021-09-01T20:35:30.539" v="71"/>
        <pc:sldMkLst>
          <pc:docMk/>
          <pc:sldMk cId="4025828369" sldId="264"/>
        </pc:sldMkLst>
      </pc:sldChg>
      <pc:sldChg chg="modAnim">
        <pc:chgData name="Adam Ożarowski" userId="f4aa7e0f-db2f-4fd3-b627-2662dcf9f970" providerId="ADAL" clId="{91FAE462-DCE8-4F53-A70A-5C1A4E4BB5F9}" dt="2021-09-01T20:35:33.894" v="72"/>
        <pc:sldMkLst>
          <pc:docMk/>
          <pc:sldMk cId="42948238" sldId="265"/>
        </pc:sldMkLst>
      </pc:sldChg>
      <pc:sldChg chg="modAnim">
        <pc:chgData name="Adam Ożarowski" userId="f4aa7e0f-db2f-4fd3-b627-2662dcf9f970" providerId="ADAL" clId="{91FAE462-DCE8-4F53-A70A-5C1A4E4BB5F9}" dt="2021-09-01T20:35:40.008" v="74"/>
        <pc:sldMkLst>
          <pc:docMk/>
          <pc:sldMk cId="2891878344" sldId="266"/>
        </pc:sldMkLst>
      </pc:sldChg>
      <pc:sldChg chg="modAnim">
        <pc:chgData name="Adam Ożarowski" userId="f4aa7e0f-db2f-4fd3-b627-2662dcf9f970" providerId="ADAL" clId="{91FAE462-DCE8-4F53-A70A-5C1A4E4BB5F9}" dt="2021-09-01T20:35:42.868" v="75"/>
        <pc:sldMkLst>
          <pc:docMk/>
          <pc:sldMk cId="2876846604" sldId="267"/>
        </pc:sldMkLst>
      </pc:sldChg>
      <pc:sldChg chg="modAnim">
        <pc:chgData name="Adam Ożarowski" userId="f4aa7e0f-db2f-4fd3-b627-2662dcf9f970" providerId="ADAL" clId="{91FAE462-DCE8-4F53-A70A-5C1A4E4BB5F9}" dt="2021-09-01T20:35:04.310" v="64"/>
        <pc:sldMkLst>
          <pc:docMk/>
          <pc:sldMk cId="40951790" sldId="268"/>
        </pc:sldMkLst>
      </pc:sldChg>
      <pc:sldChg chg="addSp delSp modSp new mod">
        <pc:chgData name="Adam Ożarowski" userId="f4aa7e0f-db2f-4fd3-b627-2662dcf9f970" providerId="ADAL" clId="{91FAE462-DCE8-4F53-A70A-5C1A4E4BB5F9}" dt="2021-08-31T21:03:48.696" v="63" actId="20577"/>
        <pc:sldMkLst>
          <pc:docMk/>
          <pc:sldMk cId="3130067669" sldId="269"/>
        </pc:sldMkLst>
        <pc:spChg chg="del">
          <ac:chgData name="Adam Ożarowski" userId="f4aa7e0f-db2f-4fd3-b627-2662dcf9f970" providerId="ADAL" clId="{91FAE462-DCE8-4F53-A70A-5C1A4E4BB5F9}" dt="2021-08-31T21:02:58.402" v="1" actId="931"/>
          <ac:spMkLst>
            <pc:docMk/>
            <pc:sldMk cId="3130067669" sldId="269"/>
            <ac:spMk id="3" creationId="{CC0A553A-EE09-4609-A7F1-906207A78991}"/>
          </ac:spMkLst>
        </pc:spChg>
        <pc:spChg chg="add mod">
          <ac:chgData name="Adam Ożarowski" userId="f4aa7e0f-db2f-4fd3-b627-2662dcf9f970" providerId="ADAL" clId="{91FAE462-DCE8-4F53-A70A-5C1A4E4BB5F9}" dt="2021-08-31T21:03:48.696" v="63" actId="20577"/>
          <ac:spMkLst>
            <pc:docMk/>
            <pc:sldMk cId="3130067669" sldId="269"/>
            <ac:spMk id="7" creationId="{61CC52A0-6153-4D15-8769-7471AF106BEB}"/>
          </ac:spMkLst>
        </pc:spChg>
        <pc:picChg chg="add del mod">
          <ac:chgData name="Adam Ożarowski" userId="f4aa7e0f-db2f-4fd3-b627-2662dcf9f970" providerId="ADAL" clId="{91FAE462-DCE8-4F53-A70A-5C1A4E4BB5F9}" dt="2021-08-31T21:03:02.338" v="2" actId="478"/>
          <ac:picMkLst>
            <pc:docMk/>
            <pc:sldMk cId="3130067669" sldId="269"/>
            <ac:picMk id="5" creationId="{6543D9FA-00C6-448B-AB77-998DE49BDD8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236B9C3-FC65-4A45-BE3D-4830EE5250E4}" type="datetime1">
              <a:rPr lang="pl-PL" smtClean="0"/>
              <a:t>01.09.2021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8ED8CD-4E4C-49AC-BDC6-2963BA49E54F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E952C7A-7E00-43F8-B97B-93C6BD05C92E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FB91549-43BF-425A-AF25-75262019208C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pl-PL" noProof="0" smtClean="0"/>
              <a:t>1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9777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Widok chmur i błękitnego nieba z perspektywy osoby otoczonej szklanymi ścianami budynku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  <p:sp>
        <p:nvSpPr>
          <p:cNvPr id="8" name="Data — symbol zastępczy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3FEEA1-D2FA-4D87-9F7D-97F4566887AB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9" name="Stopka — symbol zastępczy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10" name="Numer slajdu — symbol zastępczy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1B9B24-C938-4DC3-888C-4CCB7BF14778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6E1148-C6B0-4E4B-AB5D-EE7B9F65DE17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41ED49-53BB-4A45-9FD4-08A0D00E9D00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rtlCol="0" anchor="b">
            <a:normAutofit/>
          </a:bodyPr>
          <a:lstStyle>
            <a:lvl1pPr algn="l">
              <a:defRPr sz="4800" b="0" cap="none" baseline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233993-1EF7-4333-84F5-BFF2AC721488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FBF28E-40C0-4A8B-BF15-4B640C02E851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EBCF77-EF08-4ADD-9CA9-2BD2088B0CB5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92355B5-24D8-4FA0-8BCB-6283249E21A2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B34204-5C4D-4355-8202-229A80FA8672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Autofit/>
          </a:bodyPr>
          <a:lstStyle>
            <a:lvl1pPr algn="l">
              <a:defRPr sz="3600" b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E958A3-9A3F-4C63-871F-926EB533970E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 descr="Pusty symbol zastępczy pozwalający dodać obraz. Kliknij symbol zastępczy i wybierz obraz, który chcesz dodać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469A0C-BD5A-49F1-8E14-EFC5048D745A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0BD398F-82E2-4D4A-8DAB-A585A42EE8B7}" type="datetime1">
              <a:rPr lang="pl-PL" noProof="0" smtClean="0"/>
              <a:t>01.09.2021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pl-PL" noProof="0" dirty="0"/>
              <a:t>Dodaj stopkę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3F31473-23EB-4724-8B59-FE6D21D89FA4}" type="slidenum">
              <a:rPr lang="pl-PL" noProof="0" smtClean="0"/>
              <a:pPr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uratorium.katowice.pl/wp-content/uploads/2021/08/szczepienia-uczniow_w_wieku_12-18_lat_%E2%80%93_rekomendacje_dla_rodzicow_%E2%80%93_plakat_informacyjny.png" TargetMode="External"/><Relationship Id="rId2" Type="http://schemas.openxmlformats.org/officeDocument/2006/relationships/hyperlink" Target="https://kuratorium.katowice.pl/wp-content/uploads/2021/08/szczepienia-uczniow_w_wieku_12-18_lat_%E2%80%93_informacje_dla_szkol_i_placowek_%E2%80%93_plakat_informacyjny.pn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/>
              <a:t>Szczepienia uczniów </a:t>
            </a:r>
            <a:br>
              <a:rPr lang="pl-PL" dirty="0"/>
            </a:br>
            <a:r>
              <a:rPr lang="pl-PL" dirty="0"/>
              <a:t>w wieku </a:t>
            </a:r>
            <a:br>
              <a:rPr lang="pl-PL" dirty="0"/>
            </a:br>
            <a:r>
              <a:rPr lang="pl-PL" dirty="0"/>
              <a:t>12-18 lat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6F8A6-05BE-4346-A1B0-782B39FC8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Punkt szczepień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B4E754-9669-4D2A-830A-5EC5FBF26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przypadku organizacji punktu na terenie szkoły </a:t>
            </a:r>
          </a:p>
          <a:p>
            <a:r>
              <a:rPr lang="pl-PL" dirty="0"/>
              <a:t>Wspiera merytorycznie i organizacyjnie dyrektora szkoły lub osobę przez niego wyznaczoną do kontaktu z punktem szczepień.</a:t>
            </a:r>
          </a:p>
          <a:p>
            <a:r>
              <a:rPr lang="pl-PL" dirty="0"/>
              <a:t>Dostarcza na teren szkoły wszystkie niezbędne materiały do szczepienia, m.in. wykazane w ramach standardu wyposażenia punktu powszechnego. </a:t>
            </a:r>
          </a:p>
          <a:p>
            <a:r>
              <a:rPr lang="pl-PL" dirty="0"/>
              <a:t>Zapewnia utylizację odpadów medycznych. </a:t>
            </a:r>
          </a:p>
          <a:p>
            <a:r>
              <a:rPr lang="pl-PL" dirty="0"/>
              <a:t>Zapewnia certyfikaty po podaniu szczepionki.</a:t>
            </a:r>
          </a:p>
        </p:txBody>
      </p:sp>
    </p:spTree>
    <p:extLst>
      <p:ext uri="{BB962C8B-B14F-4D97-AF65-F5344CB8AC3E}">
        <p14:creationId xmlns:p14="http://schemas.microsoft.com/office/powerpoint/2010/main" val="4294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E63FC-5EA2-4A11-951B-510BAA143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Obecność rodzica podczas szczepienia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257C71-35E4-4E6E-A911-FC1EB456A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Rodzic nie musi być obecny podczas szczepienia dziecka. </a:t>
            </a:r>
          </a:p>
          <a:p>
            <a:r>
              <a:rPr lang="pl-PL" dirty="0"/>
              <a:t>Do szczepienia przeciwko COVID-19, podobnie jak w populacyjnych punktach szczepień, wymagana jest zgoda przedstawiciela ustawowego dziecka/rodzica na świadczenie profilaktyczne (przeprowadzenie szczepienia) złożona na kwestionariuszu wstępnego wywiadu przesiewowego przed szczepieniem (Kwestionariusz wstępnego wywiadu przesiewowego przed szczepieniem osoby małoletniej przeciw COVID-19). </a:t>
            </a:r>
          </a:p>
        </p:txBody>
      </p:sp>
    </p:spTree>
    <p:extLst>
      <p:ext uri="{BB962C8B-B14F-4D97-AF65-F5344CB8AC3E}">
        <p14:creationId xmlns:p14="http://schemas.microsoft.com/office/powerpoint/2010/main" val="195456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EE63FC-5EA2-4A11-951B-510BAA143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Obecność rodzica podczas szczepienia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257C71-35E4-4E6E-A911-FC1EB456A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Także podczas szczepienia dziecka do lat 15 obecność przedstawiciela ustawowego/rodzica w punkcie szczepień nie jest wymagana. </a:t>
            </a:r>
          </a:p>
          <a:p>
            <a:r>
              <a:rPr lang="pl-PL" dirty="0"/>
              <a:t>Rodzic może upoważnić inną osobę, która podczas szczepienia będzie towarzyszyła dziecku i sprawowała nad nim faktyczną opiekę (opiekun faktyczny). </a:t>
            </a:r>
          </a:p>
          <a:p>
            <a:r>
              <a:rPr lang="pl-PL" dirty="0"/>
              <a:t>W szkole opiekę nad uczniami sprawuje nauczyciel. </a:t>
            </a:r>
          </a:p>
        </p:txBody>
      </p:sp>
    </p:spTree>
    <p:extLst>
      <p:ext uri="{BB962C8B-B14F-4D97-AF65-F5344CB8AC3E}">
        <p14:creationId xmlns:p14="http://schemas.microsoft.com/office/powerpoint/2010/main" val="289187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8D9CB8-946F-493C-814F-00AF081CB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Dodatkowe informacje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857AA4-A576-472D-BC2D-38B6233C8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Podczas szczepień należy zachować zasady bezpieczeństwa obowiązujące w związku z epidemią COVID-19: osłonić usta i nos maseczką, zachować odstępy między osobami min. 1,5 m. </a:t>
            </a:r>
          </a:p>
          <a:p>
            <a:r>
              <a:rPr lang="pl-PL" dirty="0"/>
              <a:t>Podczas szczepień uczniów zarówno na terenie szkoły, jak i w punkcie szczepień mogą również zaszczepić się nauczyciele oraz najbliższa rodzina ucznia (po ustaleniu z dyrektorem szkoły lub punktem szczepień). </a:t>
            </a:r>
          </a:p>
          <a:p>
            <a:r>
              <a:rPr lang="pl-PL" dirty="0"/>
              <a:t>Osoby chętne do zaszczepienia podczas akcji szczepień organizowanej przez szkołę muszą posiadać ważne skierowanie oraz wypełnić kwestionariusz wstępnego wywiadu przed szczepieniem dla dorosłych.</a:t>
            </a:r>
          </a:p>
        </p:txBody>
      </p:sp>
    </p:spTree>
    <p:extLst>
      <p:ext uri="{BB962C8B-B14F-4D97-AF65-F5344CB8AC3E}">
        <p14:creationId xmlns:p14="http://schemas.microsoft.com/office/powerpoint/2010/main" val="287684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9088A2-1DB1-40CF-AA9B-24FA7153D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61CC52A0-6153-4D15-8769-7471AF106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Informacje dla szkół i placówek</a:t>
            </a:r>
            <a:endParaRPr lang="pl-PL" dirty="0"/>
          </a:p>
          <a:p>
            <a:r>
              <a:rPr lang="pl-PL" dirty="0">
                <a:hlinkClick r:id="rId3"/>
              </a:rPr>
              <a:t>Rekomendacje dla rodziców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006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184741-8613-4463-A9D7-928F57A1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Harmonogram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6F2066-D964-42BD-9BA6-9076DAD5F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pl-PL" b="1" i="0">
                <a:solidFill>
                  <a:srgbClr val="1B1B1B"/>
                </a:solidFill>
                <a:effectLst/>
                <a:latin typeface="inherit"/>
              </a:rPr>
              <a:t>I </a:t>
            </a:r>
            <a:r>
              <a:rPr lang="pl-PL" b="1" i="0" dirty="0">
                <a:solidFill>
                  <a:srgbClr val="1B1B1B"/>
                </a:solidFill>
                <a:effectLst/>
                <a:latin typeface="inherit"/>
              </a:rPr>
              <a:t>tydzień września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 (1.09-5.09) – tydzień </a:t>
            </a:r>
            <a:r>
              <a:rPr lang="pl-PL" b="1" i="0" dirty="0">
                <a:solidFill>
                  <a:srgbClr val="1B1B1B"/>
                </a:solidFill>
                <a:effectLst/>
                <a:latin typeface="inherit"/>
              </a:rPr>
              <a:t>informacyjny 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– lekcje wychowawcze i spotkania z rodzicami o charakterze informacyjno-edukacyjnym,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1B1B1B"/>
                </a:solidFill>
                <a:effectLst/>
                <a:latin typeface="inherit"/>
              </a:rPr>
              <a:t>II tydzień września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 (6.09-12.09 – tydzień </a:t>
            </a:r>
            <a:r>
              <a:rPr lang="pl-PL" b="1" i="0" dirty="0">
                <a:solidFill>
                  <a:srgbClr val="1B1B1B"/>
                </a:solidFill>
                <a:effectLst/>
                <a:latin typeface="inherit"/>
              </a:rPr>
              <a:t>przygotowania 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do szczepienia – zbieranie przez wychowawców zgód od rodziców i opiekunów prawnych na szczepienie dzieci,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1" i="0" dirty="0">
                <a:solidFill>
                  <a:srgbClr val="1B1B1B"/>
                </a:solidFill>
                <a:effectLst/>
                <a:latin typeface="inherit"/>
              </a:rPr>
              <a:t>III tydzień września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 (13.09-19.09) – tydzień </a:t>
            </a:r>
            <a:r>
              <a:rPr lang="pl-PL" b="1" i="0" dirty="0">
                <a:solidFill>
                  <a:srgbClr val="1B1B1B"/>
                </a:solidFill>
                <a:effectLst/>
                <a:latin typeface="inherit"/>
              </a:rPr>
              <a:t>szczepień</a:t>
            </a:r>
            <a:r>
              <a:rPr lang="pl-PL" b="0" i="0" dirty="0">
                <a:solidFill>
                  <a:srgbClr val="1B1B1B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51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526F71-4AF9-43AF-9063-7C815A7B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dyrektora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175B72-8D73-4059-ADCA-68B7B0B08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Upowszechnia wśród uczniów i ich rodziców informacje dotyczące akcji szczepień.</a:t>
            </a:r>
          </a:p>
          <a:p>
            <a:r>
              <a:rPr lang="pl-PL" dirty="0"/>
              <a:t>Nawiązuje kontakt z powszechnym lub populacyjnym punktem szczepień lub odpowiada na zgłoszenie danego punktu szczepień.</a:t>
            </a:r>
          </a:p>
          <a:p>
            <a:r>
              <a:rPr lang="pl-PL" dirty="0"/>
              <a:t>Ustala zasady współpracy, w tym niezbędne działania dotyczące przygotowania akcji szczepień uczniów, zakres odpowiedzialności za czynności organizacyjne szkoły i punktu szczepień, sposób przygotowania miejsca do szczepień oraz termin szczepień.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740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526F71-4AF9-43AF-9063-7C815A7B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dyrektora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175B72-8D73-4059-ADCA-68B7B0B08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Organizuje zajęcia z wychowawcą dla uczniów oraz spotkania </a:t>
            </a:r>
            <a:br>
              <a:rPr lang="pl-PL" dirty="0"/>
            </a:br>
            <a:r>
              <a:rPr lang="pl-PL" dirty="0"/>
              <a:t>z rodzicami o charakterze informacyjno-edukacyjnym. </a:t>
            </a:r>
          </a:p>
          <a:p>
            <a:r>
              <a:rPr lang="pl-PL" dirty="0"/>
              <a:t>Wskazuje osobę do szybkiego kontaktu pomiędzy szkołą </a:t>
            </a:r>
            <a:br>
              <a:rPr lang="pl-PL" dirty="0"/>
            </a:br>
            <a:r>
              <a:rPr lang="pl-PL" dirty="0"/>
              <a:t>a punktem szczepień. </a:t>
            </a:r>
          </a:p>
          <a:p>
            <a:r>
              <a:rPr lang="pl-PL" dirty="0"/>
              <a:t>Zbiera od rodziców deklaracje dotyczące udziału dziecka </a:t>
            </a:r>
            <a:br>
              <a:rPr lang="pl-PL" dirty="0"/>
            </a:br>
            <a:r>
              <a:rPr lang="pl-PL" dirty="0"/>
              <a:t>w szczepieniu (oraz ewentualnie dodatkowych osób: członka rodziny ucznia lub pracownika szkoły) i ustala łączną liczbę chętnych do szczepień w kategoriach (uczeń i ewentualnie rodzina ucznia, pracownik szkoły).</a:t>
            </a:r>
          </a:p>
        </p:txBody>
      </p:sp>
    </p:spTree>
    <p:extLst>
      <p:ext uri="{BB962C8B-B14F-4D97-AF65-F5344CB8AC3E}">
        <p14:creationId xmlns:p14="http://schemas.microsoft.com/office/powerpoint/2010/main" val="99500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526F71-4AF9-43AF-9063-7C815A7BD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dyrektora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175B72-8D73-4059-ADCA-68B7B0B08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Powiadamia punkt szczepień o liczbie złożonych deklaracji i liczbie osób chętnych do zaszczepienia w wyznaczonym terminie. </a:t>
            </a:r>
          </a:p>
          <a:p>
            <a:r>
              <a:rPr lang="pl-PL" dirty="0"/>
              <a:t>W zależności od liczby zainteresowanych szczepieniami oraz ustaleń z punktem szczepień przygotowuje miejsce w szkole na szczepienia lub organizuje wyjście do punktu szczepień.</a:t>
            </a:r>
          </a:p>
        </p:txBody>
      </p:sp>
    </p:spTree>
    <p:extLst>
      <p:ext uri="{BB962C8B-B14F-4D97-AF65-F5344CB8AC3E}">
        <p14:creationId xmlns:p14="http://schemas.microsoft.com/office/powerpoint/2010/main" val="411122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6F8A6-05BE-4346-A1B0-782B39FC8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Dyrektor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B4E754-9669-4D2A-830A-5EC5FBF26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We współpracy z punktem szczepień, uwzględniając warunki lokalowo-organizacyjne szkoły, przygotowuje miejsce: </a:t>
            </a:r>
          </a:p>
          <a:p>
            <a:pPr lvl="1"/>
            <a:r>
              <a:rPr lang="pl-PL" dirty="0"/>
              <a:t>dla uczniów/osób oczekujących na szczepienie, </a:t>
            </a:r>
          </a:p>
          <a:p>
            <a:pPr lvl="1"/>
            <a:r>
              <a:rPr lang="pl-PL" dirty="0"/>
              <a:t>do weryfikacji formalnej kwestionariusza, </a:t>
            </a:r>
          </a:p>
          <a:p>
            <a:pPr lvl="1"/>
            <a:r>
              <a:rPr lang="pl-PL" dirty="0"/>
              <a:t>do kwalifikacji do szczepienia przez lekarza, </a:t>
            </a:r>
          </a:p>
          <a:p>
            <a:pPr lvl="1"/>
            <a:r>
              <a:rPr lang="pl-PL" dirty="0"/>
              <a:t>do szczepienia, obserwacji po podaniu szczepionki.</a:t>
            </a:r>
          </a:p>
          <a:p>
            <a:r>
              <a:rPr lang="pl-PL" dirty="0"/>
              <a:t>W przypadku organizacji szczepień na terenie szkoły wyznacza toaletę wyłącznie do korzystania dla zespołu szczepiącego oraz dla innych osób (rodziny ucznia) chętnych do zaszczepienia.</a:t>
            </a:r>
          </a:p>
        </p:txBody>
      </p:sp>
    </p:spTree>
    <p:extLst>
      <p:ext uri="{BB962C8B-B14F-4D97-AF65-F5344CB8AC3E}">
        <p14:creationId xmlns:p14="http://schemas.microsoft.com/office/powerpoint/2010/main" val="1169657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6F8A6-05BE-4346-A1B0-782B39FC8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Dyrektor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B4E754-9669-4D2A-830A-5EC5FBF26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Przekazuje rodzicom do wypełnienia Kwestionariusz wstępnego wywiadu przesiewowego przed szczepieniem osoby małoletniej przeciw COVID-19 (informacje w kwestionariuszu dotyczą m.in. samopoczucia ucznia w konkretnym dniu i nie mogą być zbierane z dużym wyprzedzeniem). </a:t>
            </a:r>
          </a:p>
          <a:p>
            <a:r>
              <a:rPr lang="pl-PL" dirty="0"/>
              <a:t>W celu usprawnienia procesu szczepień weryfikuje w dniu szczepienia, czy uczniowie, których rodzice złożyli deklaracje dotyczące udziału dziecka w szczepieniu, posiadają kwestionariusze.</a:t>
            </a:r>
          </a:p>
        </p:txBody>
      </p:sp>
    </p:spTree>
    <p:extLst>
      <p:ext uri="{BB962C8B-B14F-4D97-AF65-F5344CB8AC3E}">
        <p14:creationId xmlns:p14="http://schemas.microsoft.com/office/powerpoint/2010/main" val="153643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6F8A6-05BE-4346-A1B0-782B39FC8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Dyrektor szkoły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B4E754-9669-4D2A-830A-5EC5FBF26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Zapewnia opiekę uczniom podczas szczepienia (opiekę będą sprawowali wyznaczeni przez dyrektora nauczyciele). </a:t>
            </a:r>
          </a:p>
          <a:p>
            <a:r>
              <a:rPr lang="pl-PL" dirty="0"/>
              <a:t>W przypadku problemów organizacyjnych dotyczących akcji szczepień (np. odmowy udziału punktu szczepień) kontaktuje się z: </a:t>
            </a:r>
          </a:p>
          <a:p>
            <a:pPr lvl="1"/>
            <a:r>
              <a:rPr lang="pl-PL" dirty="0"/>
              <a:t>Pełnomocnikiem wojewody do spraw szczepień, który jest regionalnym punktem koordynacyjno-kontaktowym w zakresie Narodowego Programu Szczepień www.gov.pl/web/szczepimysie/pelnomocnicy-wojewodow-do-spraw-szczepien </a:t>
            </a:r>
          </a:p>
          <a:p>
            <a:pPr lvl="1"/>
            <a:r>
              <a:rPr lang="pl-PL" dirty="0"/>
              <a:t>Wojewódzkim Oddziałem Narodowego Funduszu Zdrowia www.nfz.gov.pl/kontakt/oddzialy-nfz/</a:t>
            </a:r>
          </a:p>
        </p:txBody>
      </p:sp>
    </p:spTree>
    <p:extLst>
      <p:ext uri="{BB962C8B-B14F-4D97-AF65-F5344CB8AC3E}">
        <p14:creationId xmlns:p14="http://schemas.microsoft.com/office/powerpoint/2010/main" val="111101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06F8A6-05BE-4346-A1B0-782B39FC8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Punkt szczepień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B4E754-9669-4D2A-830A-5EC5FBF26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Zapewnia obecność lekarza podczas kwalifikacji do szczepienia dziecka. </a:t>
            </a:r>
          </a:p>
          <a:p>
            <a:r>
              <a:rPr lang="pl-PL" dirty="0"/>
              <a:t>Zapewnia i przygotowuje kadrę zespołu szczepiącego. </a:t>
            </a:r>
          </a:p>
          <a:p>
            <a:r>
              <a:rPr lang="pl-PL" dirty="0"/>
              <a:t>Zapewnia zarządzanie procesem przyjmowania przez uczniów/pacjentów szczepienia. </a:t>
            </a:r>
          </a:p>
          <a:p>
            <a:r>
              <a:rPr lang="pl-PL" dirty="0"/>
              <a:t>Zapewnia bezpieczeństwo i sprawność procesu wykonywanych szczepień i podawanych preparatów.</a:t>
            </a:r>
          </a:p>
        </p:txBody>
      </p:sp>
    </p:spTree>
    <p:extLst>
      <p:ext uri="{BB962C8B-B14F-4D97-AF65-F5344CB8AC3E}">
        <p14:creationId xmlns:p14="http://schemas.microsoft.com/office/powerpoint/2010/main" val="402582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arketing (16:9)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666150_TF02801084.potx" id="{35614013-17F3-4202-8503-DA2833A6440F}" vid="{6DEDBFA0-50A8-4CED-AEBF-ED525B81C982}"/>
    </a:ext>
  </a:extLst>
</a:theme>
</file>

<file path=ppt/theme/theme2.xml><?xml version="1.0" encoding="utf-8"?>
<a:theme xmlns:a="http://schemas.openxmlformats.org/drawingml/2006/main" name="Motyw pakietu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AACE6D-8EB6-447A-8DFD-C2C0C52916A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CB2C71-1ED8-4540-B003-293B5E75C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9B8BCC-BF24-4800-92E1-9F891BBB27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Biznesowa prezentacja marketingowa ze szklanym sześcianem (panoramiczna)</Template>
  <TotalTime>236</TotalTime>
  <Words>765</Words>
  <Application>Microsoft Office PowerPoint</Application>
  <PresentationFormat>Niestandardowy</PresentationFormat>
  <Paragraphs>56</Paragraphs>
  <Slides>14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Corbel</vt:lpstr>
      <vt:lpstr>inherit</vt:lpstr>
      <vt:lpstr>Open Sans</vt:lpstr>
      <vt:lpstr>Marketing (16:9)</vt:lpstr>
      <vt:lpstr>Szczepienia uczniów  w wieku  12-18 lat</vt:lpstr>
      <vt:lpstr>Harmonogram</vt:lpstr>
      <vt:lpstr>Zadania dyrektora szkoły</vt:lpstr>
      <vt:lpstr>Zadania dyrektora szkoły</vt:lpstr>
      <vt:lpstr>Zadania dyrektora szkoły</vt:lpstr>
      <vt:lpstr>Dyrektor szkoły</vt:lpstr>
      <vt:lpstr>Dyrektor szkoły</vt:lpstr>
      <vt:lpstr>Dyrektor szkoły</vt:lpstr>
      <vt:lpstr>Punkt szczepień</vt:lpstr>
      <vt:lpstr>Punkt szczepień</vt:lpstr>
      <vt:lpstr>Obecność rodzica podczas szczepienia dziecka</vt:lpstr>
      <vt:lpstr>Obecność rodzica podczas szczepienia dziecka</vt:lpstr>
      <vt:lpstr>Dodatkowe informacje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Szczepienia uczniów  w wieku  12-18 lat</dc:title>
  <dc:creator>Adam Ożarowski</dc:creator>
  <cp:lastModifiedBy>Adam Ożarowski</cp:lastModifiedBy>
  <cp:revision>1</cp:revision>
  <dcterms:created xsi:type="dcterms:W3CDTF">2021-08-31T17:08:58Z</dcterms:created>
  <dcterms:modified xsi:type="dcterms:W3CDTF">2021-09-01T20:35:47Z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